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63" r:id="rId2"/>
    <p:sldId id="256" r:id="rId3"/>
    <p:sldId id="257" r:id="rId4"/>
    <p:sldId id="258" r:id="rId5"/>
    <p:sldId id="259" r:id="rId6"/>
    <p:sldId id="264" r:id="rId7"/>
    <p:sldId id="265" r:id="rId8"/>
    <p:sldId id="260" r:id="rId9"/>
    <p:sldId id="266" r:id="rId10"/>
    <p:sldId id="261" r:id="rId11"/>
    <p:sldId id="267" r:id="rId12"/>
    <p:sldId id="26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75" autoAdjust="0"/>
    <p:restoredTop sz="94660"/>
  </p:normalViewPr>
  <p:slideViewPr>
    <p:cSldViewPr>
      <p:cViewPr>
        <p:scale>
          <a:sx n="50" d="100"/>
          <a:sy n="50" d="100"/>
        </p:scale>
        <p:origin x="-990"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2265BEC5-C85A-4905-8053-5EA0723F0AEC}" type="datetimeFigureOut">
              <a:rPr lang="en-US" smtClean="0"/>
              <a:pPr/>
              <a:t>2/20/2011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0C8DB0F-E209-422F-A68E-FCD8AB6105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65BEC5-C85A-4905-8053-5EA0723F0AEC}" type="datetimeFigureOut">
              <a:rPr lang="en-US" smtClean="0"/>
              <a:pPr/>
              <a:t>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65BEC5-C85A-4905-8053-5EA0723F0AEC}" type="datetimeFigureOut">
              <a:rPr lang="en-US" smtClean="0"/>
              <a:pPr/>
              <a:t>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2265BEC5-C85A-4905-8053-5EA0723F0AEC}" type="datetimeFigureOut">
              <a:rPr lang="en-US" smtClean="0"/>
              <a:pPr/>
              <a:t>2/20/2011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2265BEC5-C85A-4905-8053-5EA0723F0AEC}" type="datetimeFigureOut">
              <a:rPr lang="en-US" smtClean="0"/>
              <a:pPr/>
              <a:t>2/20/2011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0C8DB0F-E209-422F-A68E-FCD8AB6105E0}"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2265BEC5-C85A-4905-8053-5EA0723F0AEC}" type="datetimeFigureOut">
              <a:rPr lang="en-US" smtClean="0"/>
              <a:pPr/>
              <a:t>2/20/2011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0C8DB0F-E209-422F-A68E-FCD8AB6105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2265BEC5-C85A-4905-8053-5EA0723F0AEC}" type="datetimeFigureOut">
              <a:rPr lang="en-US" smtClean="0"/>
              <a:pPr/>
              <a:t>2/20/2011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0C8DB0F-E209-422F-A68E-FCD8AB6105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65BEC5-C85A-4905-8053-5EA0723F0AEC}" type="datetimeFigureOut">
              <a:rPr lang="en-US" smtClean="0"/>
              <a:pPr/>
              <a:t>2/20/2011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265BEC5-C85A-4905-8053-5EA0723F0AEC}" type="datetimeFigureOut">
              <a:rPr lang="en-US" smtClean="0"/>
              <a:pPr/>
              <a:t>2/20/2011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0C8DB0F-E209-422F-A68E-FCD8AB6105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2265BEC5-C85A-4905-8053-5EA0723F0AEC}" type="datetimeFigureOut">
              <a:rPr lang="en-US" smtClean="0"/>
              <a:pPr/>
              <a:t>2/20/2011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0C8DB0F-E209-422F-A68E-FCD8AB6105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2265BEC5-C85A-4905-8053-5EA0723F0AEC}" type="datetimeFigureOut">
              <a:rPr lang="en-US" smtClean="0"/>
              <a:pPr/>
              <a:t>2/20/2011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0C8DB0F-E209-422F-A68E-FCD8AB6105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265BEC5-C85A-4905-8053-5EA0723F0AEC}" type="datetimeFigureOut">
              <a:rPr lang="en-US" smtClean="0"/>
              <a:pPr/>
              <a:t>2/20/2011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0C8DB0F-E209-422F-A68E-FCD8AB6105E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Floods in Bangladesh</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Dalisay</a:t>
            </a:r>
            <a:r>
              <a:rPr lang="en-US" dirty="0" smtClean="0"/>
              <a:t> R. </a:t>
            </a:r>
            <a:r>
              <a:rPr lang="en-US" dirty="0" err="1" smtClean="0"/>
              <a:t>Giovacchini</a:t>
            </a:r>
            <a:endParaRPr lang="en-US" dirty="0" smtClean="0"/>
          </a:p>
          <a:p>
            <a:r>
              <a:rPr lang="en-US" dirty="0" smtClean="0"/>
              <a:t>MYP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Long Term Responses to flooding</a:t>
            </a:r>
            <a:endParaRPr lang="en-US" dirty="0"/>
          </a:p>
        </p:txBody>
      </p:sp>
      <p:sp>
        <p:nvSpPr>
          <p:cNvPr id="3" name="Content Placeholder 2"/>
          <p:cNvSpPr>
            <a:spLocks noGrp="1"/>
          </p:cNvSpPr>
          <p:nvPr>
            <p:ph idx="1"/>
          </p:nvPr>
        </p:nvSpPr>
        <p:spPr>
          <a:xfrm>
            <a:off x="457200" y="1447800"/>
            <a:ext cx="8229600" cy="4678363"/>
          </a:xfrm>
        </p:spPr>
        <p:txBody>
          <a:bodyPr/>
          <a:lstStyle/>
          <a:p>
            <a:r>
              <a:rPr lang="en-US" dirty="0" smtClean="0"/>
              <a:t>Here you need to look at different responses such as flood prevention schemes, shelters and early warning systems.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 term Responses</a:t>
            </a:r>
            <a:endParaRPr lang="en-US" dirty="0"/>
          </a:p>
        </p:txBody>
      </p:sp>
      <p:pic>
        <p:nvPicPr>
          <p:cNvPr id="36866" name="Picture 2" descr="http://t2.gstatic.com/images?q=tbn:ANd9GcRlLT0we2rM9aVi-A2v8rX78KCs7xs8PS3T2m17XZ1699cZxwIV"/>
          <p:cNvPicPr>
            <a:picLocks noChangeAspect="1" noChangeArrowheads="1"/>
          </p:cNvPicPr>
          <p:nvPr/>
        </p:nvPicPr>
        <p:blipFill>
          <a:blip r:embed="rId2" cstate="print"/>
          <a:srcRect/>
          <a:stretch>
            <a:fillRect/>
          </a:stretch>
        </p:blipFill>
        <p:spPr bwMode="auto">
          <a:xfrm>
            <a:off x="381000" y="1524000"/>
            <a:ext cx="3657600" cy="2743200"/>
          </a:xfrm>
          <a:prstGeom prst="rect">
            <a:avLst/>
          </a:prstGeom>
          <a:noFill/>
        </p:spPr>
      </p:pic>
      <p:sp>
        <p:nvSpPr>
          <p:cNvPr id="5" name="TextBox 4"/>
          <p:cNvSpPr txBox="1"/>
          <p:nvPr/>
        </p:nvSpPr>
        <p:spPr>
          <a:xfrm>
            <a:off x="0" y="4343400"/>
            <a:ext cx="4191000" cy="923330"/>
          </a:xfrm>
          <a:prstGeom prst="rect">
            <a:avLst/>
          </a:prstGeom>
          <a:noFill/>
        </p:spPr>
        <p:txBody>
          <a:bodyPr wrap="square" rtlCol="0">
            <a:spAutoFit/>
          </a:bodyPr>
          <a:lstStyle/>
          <a:p>
            <a:r>
              <a:rPr lang="en-US" dirty="0" smtClean="0"/>
              <a:t>In </a:t>
            </a:r>
            <a:r>
              <a:rPr lang="en-US" dirty="0" err="1" smtClean="0"/>
              <a:t>bangladesh</a:t>
            </a:r>
            <a:r>
              <a:rPr lang="en-US" dirty="0" smtClean="0"/>
              <a:t> they make houses that have tall legs about 4meters above land. </a:t>
            </a:r>
            <a:endParaRPr lang="en-US" dirty="0"/>
          </a:p>
        </p:txBody>
      </p:sp>
      <p:sp>
        <p:nvSpPr>
          <p:cNvPr id="36868" name="AutoShape 4"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70" name="AutoShape 6"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72" name="AutoShape 8"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74" name="AutoShape 10"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76" name="AutoShape 12"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6878" name="Picture 14" descr="http://media3.washingtonpost.com/wp-srv/photo/gallery/100822/GAL-10Aug22-5507/media/PHO-10Aug22-246187.jpg"/>
          <p:cNvPicPr>
            <a:picLocks noChangeAspect="1" noChangeArrowheads="1"/>
          </p:cNvPicPr>
          <p:nvPr/>
        </p:nvPicPr>
        <p:blipFill>
          <a:blip r:embed="rId3" cstate="print"/>
          <a:srcRect/>
          <a:stretch>
            <a:fillRect/>
          </a:stretch>
        </p:blipFill>
        <p:spPr bwMode="auto">
          <a:xfrm>
            <a:off x="4724400" y="3886200"/>
            <a:ext cx="3886200" cy="2672118"/>
          </a:xfrm>
          <a:prstGeom prst="rect">
            <a:avLst/>
          </a:prstGeom>
          <a:noFill/>
        </p:spPr>
      </p:pic>
      <p:sp>
        <p:nvSpPr>
          <p:cNvPr id="12" name="TextBox 11"/>
          <p:cNvSpPr txBox="1"/>
          <p:nvPr/>
        </p:nvSpPr>
        <p:spPr>
          <a:xfrm>
            <a:off x="4572000" y="3048000"/>
            <a:ext cx="3810000" cy="923330"/>
          </a:xfrm>
          <a:prstGeom prst="rect">
            <a:avLst/>
          </a:prstGeom>
          <a:noFill/>
        </p:spPr>
        <p:txBody>
          <a:bodyPr wrap="square" rtlCol="0">
            <a:spAutoFit/>
          </a:bodyPr>
          <a:lstStyle/>
          <a:p>
            <a:r>
              <a:rPr lang="en-US" dirty="0" smtClean="0"/>
              <a:t>They build mound, so that when it floods there is a place where they can stay dry.</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457200" y="1524000"/>
            <a:ext cx="8229600" cy="5334000"/>
          </a:xfrm>
        </p:spPr>
        <p:txBody>
          <a:bodyPr>
            <a:normAutofit fontScale="55000" lnSpcReduction="20000"/>
          </a:bodyPr>
          <a:lstStyle/>
          <a:p>
            <a:r>
              <a:rPr lang="en-US" dirty="0" smtClean="0"/>
              <a:t>http://</a:t>
            </a:r>
            <a:r>
              <a:rPr lang="en-US" dirty="0" smtClean="0"/>
              <a:t>www.virtualbangladesh.com/bd_geog_climate.html</a:t>
            </a:r>
            <a:endParaRPr lang="en-US" dirty="0" smtClean="0"/>
          </a:p>
          <a:p>
            <a:r>
              <a:rPr lang="en-US" dirty="0" smtClean="0"/>
              <a:t>http://</a:t>
            </a:r>
            <a:r>
              <a:rPr lang="en-US" dirty="0" smtClean="0"/>
              <a:t>skvots.net/wp-content/uploads/2009/08/himalaya.jpg</a:t>
            </a:r>
            <a:endParaRPr lang="en-US" dirty="0" smtClean="0"/>
          </a:p>
          <a:p>
            <a:r>
              <a:rPr lang="en-US" dirty="0" smtClean="0"/>
              <a:t>http://projects.cie.org.uk/banglao/textbook/environmentanddevelopment/environmental/deforestation/image020.jpg </a:t>
            </a:r>
          </a:p>
          <a:p>
            <a:r>
              <a:rPr lang="en-US" dirty="0" smtClean="0"/>
              <a:t>http</a:t>
            </a:r>
            <a:r>
              <a:rPr lang="en-US" dirty="0" smtClean="0"/>
              <a:t>://www.bangladesh2day.com/newsfinance/2009/June/19/images/2009-06-19__</a:t>
            </a:r>
            <a:r>
              <a:rPr lang="en-US" dirty="0" smtClean="0"/>
              <a:t>b03.jpg</a:t>
            </a:r>
          </a:p>
          <a:p>
            <a:r>
              <a:rPr lang="en-US" dirty="0" smtClean="0"/>
              <a:t>http://</a:t>
            </a:r>
            <a:r>
              <a:rPr lang="en-US" dirty="0" smtClean="0"/>
              <a:t>cache2.asset-cache.net/xc/81624717.jpg?v=1&amp;c=IWSAsset&amp;k=2&amp;d=77BFBA49EF8789215ABF3343C02EA54879442008C5724ED82757A3F05A3E8FC158D2B5DABDA2F897E30A760B0D811297</a:t>
            </a:r>
          </a:p>
          <a:p>
            <a:r>
              <a:rPr lang="en-US" dirty="0" smtClean="0"/>
              <a:t>http://</a:t>
            </a:r>
            <a:r>
              <a:rPr lang="en-US" dirty="0" smtClean="0"/>
              <a:t>www.globalvoicesonline.org/wp-content/uploads/2007/08/flood-in-bangladesh-07.gif</a:t>
            </a:r>
          </a:p>
          <a:p>
            <a:r>
              <a:rPr lang="en-US" dirty="0" smtClean="0"/>
              <a:t>http://</a:t>
            </a:r>
            <a:r>
              <a:rPr lang="en-US" dirty="0" smtClean="0"/>
              <a:t>www.foodshortageusa.com/images/Fs1.JPG</a:t>
            </a:r>
          </a:p>
          <a:p>
            <a:r>
              <a:rPr lang="en-US" dirty="0" smtClean="0"/>
              <a:t>http://</a:t>
            </a:r>
            <a:r>
              <a:rPr lang="en-US" dirty="0" smtClean="0"/>
              <a:t>www.unicef.org/french/emerg/haiti/images/HATI005RAW.jpg </a:t>
            </a:r>
          </a:p>
          <a:p>
            <a:r>
              <a:rPr lang="en-US" dirty="0" smtClean="0"/>
              <a:t>http://</a:t>
            </a:r>
            <a:r>
              <a:rPr lang="en-US" dirty="0" smtClean="0"/>
              <a:t>www.sgvcc.org/community%20support/images/foodbank.JPG</a:t>
            </a:r>
          </a:p>
          <a:p>
            <a:r>
              <a:rPr lang="en-US" dirty="0" smtClean="0"/>
              <a:t>http://</a:t>
            </a:r>
            <a:r>
              <a:rPr lang="en-US" dirty="0" smtClean="0"/>
              <a:t>t2.gstatic.com/images?q=tbn:ANd9GcRlLT0we2rM9aVi-A2v8rX78KCs7xs8PS3T2m17XZ1699cZxwIV</a:t>
            </a:r>
          </a:p>
          <a:p>
            <a:r>
              <a:rPr lang="en-US" dirty="0" smtClean="0"/>
              <a:t>http://</a:t>
            </a:r>
            <a:r>
              <a:rPr lang="en-US" dirty="0" smtClean="0"/>
              <a:t>media3.washingtonpost.com/wp-srv/photo/gallery/100822/GAL-10Aug22-5507/media/PHO-10Aug22-246187.jpg</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
            <a:ext cx="7772400" cy="762000"/>
          </a:xfrm>
        </p:spPr>
        <p:txBody>
          <a:bodyPr>
            <a:normAutofit/>
          </a:bodyPr>
          <a:lstStyle/>
          <a:p>
            <a:r>
              <a:rPr lang="en-US" dirty="0" smtClean="0"/>
              <a:t>Flooding in Bangladesh</a:t>
            </a:r>
            <a:endParaRPr lang="en-US" dirty="0"/>
          </a:p>
        </p:txBody>
      </p:sp>
      <p:sp>
        <p:nvSpPr>
          <p:cNvPr id="3" name="Subtitle 2"/>
          <p:cNvSpPr>
            <a:spLocks noGrp="1"/>
          </p:cNvSpPr>
          <p:nvPr>
            <p:ph type="subTitle" idx="1"/>
          </p:nvPr>
        </p:nvSpPr>
        <p:spPr>
          <a:xfrm>
            <a:off x="1371600" y="5638800"/>
            <a:ext cx="6400800" cy="990600"/>
          </a:xfrm>
        </p:spPr>
        <p:txBody>
          <a:bodyPr>
            <a:normAutofit fontScale="85000" lnSpcReduction="10000"/>
          </a:bodyPr>
          <a:lstStyle/>
          <a:p>
            <a:r>
              <a:rPr lang="en-US" dirty="0" smtClean="0">
                <a:solidFill>
                  <a:srgbClr val="FF0000"/>
                </a:solidFill>
              </a:rPr>
              <a:t>What are the Causes, Effects and Responses to Flooding in Bangladesh</a:t>
            </a:r>
            <a:r>
              <a:rPr lang="en-US" dirty="0" smtClean="0"/>
              <a:t>.</a:t>
            </a:r>
            <a:endParaRPr lang="en-US" dirty="0"/>
          </a:p>
        </p:txBody>
      </p:sp>
      <p:sp>
        <p:nvSpPr>
          <p:cNvPr id="4" name="TextBox 3"/>
          <p:cNvSpPr txBox="1"/>
          <p:nvPr/>
        </p:nvSpPr>
        <p:spPr>
          <a:xfrm>
            <a:off x="228600" y="1066800"/>
            <a:ext cx="4419600" cy="4247317"/>
          </a:xfrm>
          <a:prstGeom prst="rect">
            <a:avLst/>
          </a:prstGeom>
          <a:noFill/>
        </p:spPr>
        <p:txBody>
          <a:bodyPr wrap="square" rtlCol="0">
            <a:spAutoFit/>
          </a:bodyPr>
          <a:lstStyle/>
          <a:p>
            <a:pPr algn="ctr"/>
            <a:r>
              <a:rPr lang="en-US" b="1" dirty="0" smtClean="0"/>
              <a:t>Assessment Task:</a:t>
            </a:r>
          </a:p>
          <a:p>
            <a:r>
              <a:rPr lang="en-US" dirty="0" smtClean="0"/>
              <a:t>You are a photo editor for a news </a:t>
            </a:r>
            <a:r>
              <a:rPr lang="en-US" dirty="0" err="1" smtClean="0"/>
              <a:t>organisation</a:t>
            </a:r>
            <a:r>
              <a:rPr lang="en-US" dirty="0" smtClean="0"/>
              <a:t> who is putting together a presentation on the causes, effects and responses to flooding in Bangladesh. You will be concentrating on one particular flood event in 1998.</a:t>
            </a:r>
          </a:p>
          <a:p>
            <a:endParaRPr lang="en-US" dirty="0"/>
          </a:p>
          <a:p>
            <a:r>
              <a:rPr lang="en-US" dirty="0" smtClean="0"/>
              <a:t>There  SHOULD be more than one photo for each section.</a:t>
            </a:r>
          </a:p>
          <a:p>
            <a:r>
              <a:rPr lang="en-US" dirty="0" smtClean="0"/>
              <a:t>Each photo has to have a caption that describes and explains the relevance of the photo.</a:t>
            </a:r>
          </a:p>
          <a:p>
            <a:r>
              <a:rPr lang="en-US" dirty="0" smtClean="0"/>
              <a:t>I.e. it should not be – here is a picture of flat land, it should be:</a:t>
            </a:r>
            <a:endParaRPr lang="en-US" dirty="0"/>
          </a:p>
        </p:txBody>
      </p:sp>
      <p:sp>
        <p:nvSpPr>
          <p:cNvPr id="6" name="TextBox 5"/>
          <p:cNvSpPr txBox="1"/>
          <p:nvPr/>
        </p:nvSpPr>
        <p:spPr>
          <a:xfrm>
            <a:off x="4724400" y="4267200"/>
            <a:ext cx="4191000" cy="1384995"/>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dirty="0" smtClean="0"/>
              <a:t>“Bangladesh in mainly low lying flat land with …% being less than …. </a:t>
            </a:r>
            <a:r>
              <a:rPr lang="en-US" sz="1400" dirty="0" smtClean="0"/>
              <a:t>Meters </a:t>
            </a:r>
            <a:r>
              <a:rPr lang="en-US" sz="1400" dirty="0" smtClean="0"/>
              <a:t>above sea level. This means when rivers flood it covers a large area of land. </a:t>
            </a:r>
          </a:p>
          <a:p>
            <a:r>
              <a:rPr lang="en-US" sz="1400" dirty="0" smtClean="0"/>
              <a:t>Source: www.mrpiersiscoolandhisphotosaregreat.com</a:t>
            </a:r>
            <a:endParaRPr lang="en-US" dirty="0"/>
          </a:p>
        </p:txBody>
      </p:sp>
      <p:pic>
        <p:nvPicPr>
          <p:cNvPr id="16386" name="Picture 2" descr="http://upload.wikimedia.org/wikipedia/commons/thumb/9/90/Flooding_after_1991_cyclone.jpg/450px-Flooding_after_1991_cyclone.jpg"/>
          <p:cNvPicPr>
            <a:picLocks noChangeAspect="1" noChangeArrowheads="1"/>
          </p:cNvPicPr>
          <p:nvPr/>
        </p:nvPicPr>
        <p:blipFill>
          <a:blip r:embed="rId2" cstate="print"/>
          <a:srcRect/>
          <a:stretch>
            <a:fillRect/>
          </a:stretch>
        </p:blipFill>
        <p:spPr bwMode="auto">
          <a:xfrm>
            <a:off x="4648200" y="1143000"/>
            <a:ext cx="4286250" cy="288607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What are the Physical Causes of Flooding</a:t>
            </a:r>
            <a:endParaRPr lang="en-US" sz="3600" dirty="0"/>
          </a:p>
        </p:txBody>
      </p:sp>
      <p:sp>
        <p:nvSpPr>
          <p:cNvPr id="8" name="Content Placeholder 7"/>
          <p:cNvSpPr>
            <a:spLocks noGrp="1"/>
          </p:cNvSpPr>
          <p:nvPr>
            <p:ph idx="1"/>
          </p:nvPr>
        </p:nvSpPr>
        <p:spPr>
          <a:xfrm>
            <a:off x="4724400" y="4191000"/>
            <a:ext cx="4419600" cy="2057400"/>
          </a:xfrm>
        </p:spPr>
        <p:txBody>
          <a:bodyPr>
            <a:noAutofit/>
          </a:bodyPr>
          <a:lstStyle/>
          <a:p>
            <a:r>
              <a:rPr lang="en-US" sz="1800" dirty="0" smtClean="0"/>
              <a:t>Since Bangladesh’ rivers go </a:t>
            </a:r>
            <a:r>
              <a:rPr lang="en-US" sz="1800" dirty="0" smtClean="0"/>
              <a:t>through the Himalayas mountain rages, when the snow from these mountains melt, the water slides down as surface run-off due to the steep relief of these mountains which results to soil erosion.</a:t>
            </a:r>
          </a:p>
        </p:txBody>
      </p:sp>
      <p:pic>
        <p:nvPicPr>
          <p:cNvPr id="5122" name="Picture 2" descr="http://mm04.nasaimages.org/MediaManager/srvr?mediafile=/Size4/nasaNAS-10-NA/73692/Bangladesh_TMO_2005262_lrg.jpg&amp;userid=1&amp;username=admin&amp;resolution=4&amp;servertype=JVA&amp;cid=10&amp;iid=nasaNAS&amp;vcid=NA&amp;usergroup=Earth_Observatory_(nasa)-10-Admin&amp;profileid=46"/>
          <p:cNvPicPr>
            <a:picLocks noChangeAspect="1" noChangeArrowheads="1"/>
          </p:cNvPicPr>
          <p:nvPr/>
        </p:nvPicPr>
        <p:blipFill>
          <a:blip r:embed="rId2" cstate="print"/>
          <a:srcRect/>
          <a:stretch>
            <a:fillRect/>
          </a:stretch>
        </p:blipFill>
        <p:spPr bwMode="auto">
          <a:xfrm>
            <a:off x="457200" y="1524000"/>
            <a:ext cx="3759200" cy="2819400"/>
          </a:xfrm>
          <a:prstGeom prst="rect">
            <a:avLst/>
          </a:prstGeom>
          <a:noFill/>
        </p:spPr>
      </p:pic>
      <p:pic>
        <p:nvPicPr>
          <p:cNvPr id="6146" name="Picture 2" descr="http://skvots.net/wp-content/uploads/2009/08/himalaya.jpg"/>
          <p:cNvPicPr>
            <a:picLocks noChangeAspect="1" noChangeArrowheads="1"/>
          </p:cNvPicPr>
          <p:nvPr/>
        </p:nvPicPr>
        <p:blipFill>
          <a:blip r:embed="rId3" cstate="print"/>
          <a:srcRect/>
          <a:stretch>
            <a:fillRect/>
          </a:stretch>
        </p:blipFill>
        <p:spPr bwMode="auto">
          <a:xfrm>
            <a:off x="4724400" y="1066800"/>
            <a:ext cx="4038600" cy="3028950"/>
          </a:xfrm>
          <a:prstGeom prst="rect">
            <a:avLst/>
          </a:prstGeom>
          <a:noFill/>
        </p:spPr>
      </p:pic>
      <p:sp>
        <p:nvSpPr>
          <p:cNvPr id="9" name="TextBox 8"/>
          <p:cNvSpPr txBox="1"/>
          <p:nvPr/>
        </p:nvSpPr>
        <p:spPr>
          <a:xfrm>
            <a:off x="0" y="4272677"/>
            <a:ext cx="5181600" cy="2308324"/>
          </a:xfrm>
          <a:prstGeom prst="rect">
            <a:avLst/>
          </a:prstGeom>
          <a:noFill/>
        </p:spPr>
        <p:txBody>
          <a:bodyPr wrap="square" rtlCol="0">
            <a:spAutoFit/>
          </a:bodyPr>
          <a:lstStyle/>
          <a:p>
            <a:r>
              <a:rPr lang="en-US" dirty="0" smtClean="0"/>
              <a:t>Some places in Bangladesh receive at least 1800 to 2600 mm of rainfall a year. Eighty percent (80%) of their rainfall comes from monsoon season which fall from May to September.  This rainy period sometimes causes rivers to swell and over flow  and create the </a:t>
            </a:r>
            <a:r>
              <a:rPr lang="en-US" dirty="0" smtClean="0"/>
              <a:t>enormous flood that they experience.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fontScale="90000"/>
          </a:bodyPr>
          <a:lstStyle/>
          <a:p>
            <a:r>
              <a:rPr lang="en-US" dirty="0" smtClean="0"/>
              <a:t>What are the Human Causes of Flooding</a:t>
            </a:r>
            <a:endParaRPr lang="en-US" dirty="0"/>
          </a:p>
        </p:txBody>
      </p:sp>
      <p:pic>
        <p:nvPicPr>
          <p:cNvPr id="5122" name="Picture 2" descr="Deforestation"/>
          <p:cNvPicPr>
            <a:picLocks noChangeAspect="1" noChangeArrowheads="1"/>
          </p:cNvPicPr>
          <p:nvPr/>
        </p:nvPicPr>
        <p:blipFill>
          <a:blip r:embed="rId2" cstate="print"/>
          <a:srcRect/>
          <a:stretch>
            <a:fillRect/>
          </a:stretch>
        </p:blipFill>
        <p:spPr bwMode="auto">
          <a:xfrm>
            <a:off x="609600" y="1828800"/>
            <a:ext cx="3429000" cy="2386732"/>
          </a:xfrm>
          <a:prstGeom prst="rect">
            <a:avLst/>
          </a:prstGeom>
          <a:noFill/>
        </p:spPr>
      </p:pic>
      <p:pic>
        <p:nvPicPr>
          <p:cNvPr id="5124" name="Picture 4" descr="http://www.bangladesh2day.com/newsfinance/2009/June/19/images/2009-06-19__b03.jpg"/>
          <p:cNvPicPr>
            <a:picLocks noChangeAspect="1" noChangeArrowheads="1"/>
          </p:cNvPicPr>
          <p:nvPr/>
        </p:nvPicPr>
        <p:blipFill>
          <a:blip r:embed="rId3" cstate="print"/>
          <a:srcRect/>
          <a:stretch>
            <a:fillRect/>
          </a:stretch>
        </p:blipFill>
        <p:spPr bwMode="auto">
          <a:xfrm>
            <a:off x="4876800" y="1752600"/>
            <a:ext cx="3559707" cy="2438400"/>
          </a:xfrm>
          <a:prstGeom prst="rect">
            <a:avLst/>
          </a:prstGeom>
          <a:noFill/>
        </p:spPr>
      </p:pic>
      <p:sp>
        <p:nvSpPr>
          <p:cNvPr id="6" name="TextBox 5"/>
          <p:cNvSpPr txBox="1"/>
          <p:nvPr/>
        </p:nvSpPr>
        <p:spPr>
          <a:xfrm>
            <a:off x="609600" y="4495800"/>
            <a:ext cx="8229600" cy="1323439"/>
          </a:xfrm>
          <a:prstGeom prst="rect">
            <a:avLst/>
          </a:prstGeom>
          <a:noFill/>
        </p:spPr>
        <p:txBody>
          <a:bodyPr wrap="square" rtlCol="0">
            <a:spAutoFit/>
          </a:bodyPr>
          <a:lstStyle/>
          <a:p>
            <a:r>
              <a:rPr lang="en-US" sz="2000" dirty="0" smtClean="0"/>
              <a:t>As the population of Bangladesh increases, the need to provide also increases. Trees are cut to provide space for residences and forested areas are  replaced by buildings and roads. Moreover as trees are cut, there are less trees to absorb rain.</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1998 Floods</a:t>
            </a:r>
            <a:endParaRPr lang="en-US" dirty="0"/>
          </a:p>
        </p:txBody>
      </p:sp>
      <p:sp>
        <p:nvSpPr>
          <p:cNvPr id="3" name="Content Placeholder 2"/>
          <p:cNvSpPr>
            <a:spLocks noGrp="1"/>
          </p:cNvSpPr>
          <p:nvPr>
            <p:ph idx="1"/>
          </p:nvPr>
        </p:nvSpPr>
        <p:spPr/>
        <p:txBody>
          <a:bodyPr/>
          <a:lstStyle/>
          <a:p>
            <a:r>
              <a:rPr lang="en-US" dirty="0" smtClean="0"/>
              <a:t>On the next few pages add the effects of the flood. You should look at the primary effects (those that happen straight away) and the secondary effects (those that may happen over the next few days and months)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effects</a:t>
            </a:r>
            <a:endParaRPr lang="en-US" dirty="0"/>
          </a:p>
        </p:txBody>
      </p:sp>
      <p:pic>
        <p:nvPicPr>
          <p:cNvPr id="21506" name="Picture 2" descr="http://cache2.asset-cache.net/xc/81624717.jpg?v=1&amp;c=IWSAsset&amp;k=2&amp;d=77BFBA49EF8789215ABF3343C02EA54879442008C5724ED82757A3F05A3E8FC158D2B5DABDA2F897E30A760B0D811297"/>
          <p:cNvPicPr>
            <a:picLocks noChangeAspect="1" noChangeArrowheads="1"/>
          </p:cNvPicPr>
          <p:nvPr/>
        </p:nvPicPr>
        <p:blipFill>
          <a:blip r:embed="rId2" cstate="print"/>
          <a:srcRect/>
          <a:stretch>
            <a:fillRect/>
          </a:stretch>
        </p:blipFill>
        <p:spPr bwMode="auto">
          <a:xfrm>
            <a:off x="685800" y="1295400"/>
            <a:ext cx="2604655" cy="3887350"/>
          </a:xfrm>
          <a:prstGeom prst="rect">
            <a:avLst/>
          </a:prstGeom>
          <a:noFill/>
        </p:spPr>
      </p:pic>
      <p:pic>
        <p:nvPicPr>
          <p:cNvPr id="21508" name="Picture 4" descr="Flood in Bangladesh"/>
          <p:cNvPicPr>
            <a:picLocks noChangeAspect="1" noChangeArrowheads="1"/>
          </p:cNvPicPr>
          <p:nvPr/>
        </p:nvPicPr>
        <p:blipFill>
          <a:blip r:embed="rId3" cstate="print"/>
          <a:srcRect/>
          <a:stretch>
            <a:fillRect/>
          </a:stretch>
        </p:blipFill>
        <p:spPr bwMode="auto">
          <a:xfrm>
            <a:off x="6324600" y="685800"/>
            <a:ext cx="2268072" cy="3084577"/>
          </a:xfrm>
          <a:prstGeom prst="rect">
            <a:avLst/>
          </a:prstGeom>
          <a:noFill/>
        </p:spPr>
      </p:pic>
      <p:sp>
        <p:nvSpPr>
          <p:cNvPr id="6" name="TextBox 5"/>
          <p:cNvSpPr txBox="1"/>
          <p:nvPr/>
        </p:nvSpPr>
        <p:spPr>
          <a:xfrm>
            <a:off x="6248400" y="3962400"/>
            <a:ext cx="2971800" cy="646331"/>
          </a:xfrm>
          <a:prstGeom prst="rect">
            <a:avLst/>
          </a:prstGeom>
          <a:noFill/>
        </p:spPr>
        <p:txBody>
          <a:bodyPr wrap="square" rtlCol="0">
            <a:spAutoFit/>
          </a:bodyPr>
          <a:lstStyle/>
          <a:p>
            <a:r>
              <a:rPr lang="en-US" dirty="0" smtClean="0"/>
              <a:t>At least 70% of the country flooded.</a:t>
            </a:r>
            <a:endParaRPr lang="en-US" dirty="0"/>
          </a:p>
        </p:txBody>
      </p:sp>
      <p:sp>
        <p:nvSpPr>
          <p:cNvPr id="7" name="TextBox 6"/>
          <p:cNvSpPr txBox="1"/>
          <p:nvPr/>
        </p:nvSpPr>
        <p:spPr>
          <a:xfrm>
            <a:off x="457200" y="5486400"/>
            <a:ext cx="3962400" cy="381000"/>
          </a:xfrm>
          <a:prstGeom prst="rect">
            <a:avLst/>
          </a:prstGeom>
          <a:noFill/>
        </p:spPr>
        <p:txBody>
          <a:bodyPr wrap="square" rtlCol="0">
            <a:spAutoFit/>
          </a:bodyPr>
          <a:lstStyle/>
          <a:p>
            <a:r>
              <a:rPr lang="en-US" dirty="0" smtClean="0"/>
              <a:t>A lot of crop died in this event. </a:t>
            </a:r>
            <a:endParaRPr lang="en-US" dirty="0"/>
          </a:p>
        </p:txBody>
      </p:sp>
      <p:sp>
        <p:nvSpPr>
          <p:cNvPr id="8" name="TextBox 7"/>
          <p:cNvSpPr txBox="1"/>
          <p:nvPr/>
        </p:nvSpPr>
        <p:spPr>
          <a:xfrm>
            <a:off x="3505200" y="2514600"/>
            <a:ext cx="2743200" cy="646331"/>
          </a:xfrm>
          <a:prstGeom prst="rect">
            <a:avLst/>
          </a:prstGeom>
          <a:noFill/>
        </p:spPr>
        <p:txBody>
          <a:bodyPr wrap="square" rtlCol="0">
            <a:spAutoFit/>
          </a:bodyPr>
          <a:lstStyle/>
          <a:p>
            <a:r>
              <a:rPr lang="en-US" dirty="0" smtClean="0"/>
              <a:t>Drowning</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Secondary effects</a:t>
            </a:r>
            <a:endParaRPr lang="en-US" dirty="0"/>
          </a:p>
        </p:txBody>
      </p:sp>
      <p:pic>
        <p:nvPicPr>
          <p:cNvPr id="20482" name="Picture 2" descr="http://www.foodshortageusa.com/images/Fs1.JPG"/>
          <p:cNvPicPr>
            <a:picLocks noChangeAspect="1" noChangeArrowheads="1"/>
          </p:cNvPicPr>
          <p:nvPr/>
        </p:nvPicPr>
        <p:blipFill>
          <a:blip r:embed="rId2" cstate="print"/>
          <a:srcRect/>
          <a:stretch>
            <a:fillRect/>
          </a:stretch>
        </p:blipFill>
        <p:spPr bwMode="auto">
          <a:xfrm>
            <a:off x="4419600" y="1371600"/>
            <a:ext cx="4419600" cy="2934891"/>
          </a:xfrm>
          <a:prstGeom prst="rect">
            <a:avLst/>
          </a:prstGeom>
          <a:noFill/>
        </p:spPr>
      </p:pic>
      <p:sp>
        <p:nvSpPr>
          <p:cNvPr id="5" name="TextBox 4"/>
          <p:cNvSpPr txBox="1"/>
          <p:nvPr/>
        </p:nvSpPr>
        <p:spPr>
          <a:xfrm>
            <a:off x="4419600" y="4343400"/>
            <a:ext cx="4419600" cy="923330"/>
          </a:xfrm>
          <a:prstGeom prst="rect">
            <a:avLst/>
          </a:prstGeom>
          <a:noFill/>
        </p:spPr>
        <p:txBody>
          <a:bodyPr wrap="square" rtlCol="0">
            <a:spAutoFit/>
          </a:bodyPr>
          <a:lstStyle/>
          <a:p>
            <a:r>
              <a:rPr lang="en-US" dirty="0" smtClean="0"/>
              <a:t>Because of food shortage, a lot of people grew hungry due to food shortage.</a:t>
            </a:r>
            <a:endParaRPr lang="en-US" dirty="0"/>
          </a:p>
        </p:txBody>
      </p:sp>
      <p:pic>
        <p:nvPicPr>
          <p:cNvPr id="20484" name="Picture 4" descr="http://www.unicef.org/french/emerg/haiti/images/HATI005RAW.jpg"/>
          <p:cNvPicPr>
            <a:picLocks noChangeAspect="1" noChangeArrowheads="1"/>
          </p:cNvPicPr>
          <p:nvPr/>
        </p:nvPicPr>
        <p:blipFill>
          <a:blip r:embed="rId3" cstate="print"/>
          <a:srcRect/>
          <a:stretch>
            <a:fillRect/>
          </a:stretch>
        </p:blipFill>
        <p:spPr bwMode="auto">
          <a:xfrm>
            <a:off x="0" y="3924297"/>
            <a:ext cx="4191000" cy="2933703"/>
          </a:xfrm>
          <a:prstGeom prst="rect">
            <a:avLst/>
          </a:prstGeom>
          <a:noFill/>
        </p:spPr>
      </p:pic>
      <p:sp>
        <p:nvSpPr>
          <p:cNvPr id="7" name="TextBox 6"/>
          <p:cNvSpPr txBox="1"/>
          <p:nvPr/>
        </p:nvSpPr>
        <p:spPr>
          <a:xfrm>
            <a:off x="0" y="2971800"/>
            <a:ext cx="3429000" cy="923330"/>
          </a:xfrm>
          <a:prstGeom prst="rect">
            <a:avLst/>
          </a:prstGeom>
          <a:noFill/>
        </p:spPr>
        <p:txBody>
          <a:bodyPr wrap="square" rtlCol="0">
            <a:spAutoFit/>
          </a:bodyPr>
          <a:lstStyle/>
          <a:p>
            <a:r>
              <a:rPr lang="en-US" dirty="0" smtClean="0"/>
              <a:t>Water became really dirty because of bits and bits of trash collected on the way.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Responses to Flooding</a:t>
            </a:r>
            <a:endParaRPr lang="en-US" dirty="0"/>
          </a:p>
        </p:txBody>
      </p:sp>
      <p:sp>
        <p:nvSpPr>
          <p:cNvPr id="3" name="Content Placeholder 2"/>
          <p:cNvSpPr>
            <a:spLocks noGrp="1"/>
          </p:cNvSpPr>
          <p:nvPr>
            <p:ph idx="1"/>
          </p:nvPr>
        </p:nvSpPr>
        <p:spPr/>
        <p:txBody>
          <a:bodyPr/>
          <a:lstStyle/>
          <a:p>
            <a:r>
              <a:rPr lang="en-US" dirty="0" smtClean="0"/>
              <a:t>Here you will look at the immediate and longer term responses of the government and other </a:t>
            </a:r>
            <a:r>
              <a:rPr lang="en-US" dirty="0" err="1" smtClean="0"/>
              <a:t>organisations</a:t>
            </a:r>
            <a:endParaRPr lang="en-US" dirty="0"/>
          </a:p>
          <a:p>
            <a:r>
              <a:rPr lang="en-US" dirty="0" smtClean="0"/>
              <a:t>Think about medical help, food help in the first instance and some of the longer term ways people could respond to regular flooding.</a:t>
            </a:r>
          </a:p>
          <a:p>
            <a:pPr>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Responses</a:t>
            </a:r>
            <a:endParaRPr lang="en-US" dirty="0"/>
          </a:p>
        </p:txBody>
      </p:sp>
      <p:pic>
        <p:nvPicPr>
          <p:cNvPr id="35842" name="Picture 2" descr="http://www.sgvcc.org/community%20support/images/foodbank.JPG"/>
          <p:cNvPicPr>
            <a:picLocks noChangeAspect="1" noChangeArrowheads="1"/>
          </p:cNvPicPr>
          <p:nvPr/>
        </p:nvPicPr>
        <p:blipFill>
          <a:blip r:embed="rId2" cstate="print"/>
          <a:srcRect/>
          <a:stretch>
            <a:fillRect/>
          </a:stretch>
        </p:blipFill>
        <p:spPr bwMode="auto">
          <a:xfrm>
            <a:off x="4724400" y="1676400"/>
            <a:ext cx="3962400" cy="2971800"/>
          </a:xfrm>
          <a:prstGeom prst="rect">
            <a:avLst/>
          </a:prstGeom>
          <a:noFill/>
        </p:spPr>
      </p:pic>
      <p:pic>
        <p:nvPicPr>
          <p:cNvPr id="35844" name="Picture 4" descr="http://t3.gstatic.com/images?q=tbn:ANd9GcSyOnNSL51G0uNa8g96e3l1cYP1lT2lfEpRyy506xCimDqvGT-u"/>
          <p:cNvPicPr>
            <a:picLocks noChangeAspect="1" noChangeArrowheads="1"/>
          </p:cNvPicPr>
          <p:nvPr/>
        </p:nvPicPr>
        <p:blipFill>
          <a:blip r:embed="rId3" cstate="print"/>
          <a:srcRect/>
          <a:stretch>
            <a:fillRect/>
          </a:stretch>
        </p:blipFill>
        <p:spPr bwMode="auto">
          <a:xfrm>
            <a:off x="381000" y="3048000"/>
            <a:ext cx="3980596" cy="3200400"/>
          </a:xfrm>
          <a:prstGeom prst="rect">
            <a:avLst/>
          </a:prstGeom>
          <a:noFill/>
        </p:spPr>
      </p:pic>
      <p:sp>
        <p:nvSpPr>
          <p:cNvPr id="6" name="TextBox 5"/>
          <p:cNvSpPr txBox="1"/>
          <p:nvPr/>
        </p:nvSpPr>
        <p:spPr>
          <a:xfrm>
            <a:off x="533400" y="1981200"/>
            <a:ext cx="3124200" cy="1200329"/>
          </a:xfrm>
          <a:prstGeom prst="rect">
            <a:avLst/>
          </a:prstGeom>
          <a:noFill/>
        </p:spPr>
        <p:txBody>
          <a:bodyPr wrap="square" rtlCol="0">
            <a:spAutoFit/>
          </a:bodyPr>
          <a:lstStyle/>
          <a:p>
            <a:pPr>
              <a:buFont typeface="Wingdings" pitchFamily="2" charset="2"/>
              <a:buChar char="v"/>
            </a:pPr>
            <a:endParaRPr lang="en-US" dirty="0" smtClean="0"/>
          </a:p>
          <a:p>
            <a:pPr>
              <a:buFont typeface="Wingdings" pitchFamily="2" charset="2"/>
              <a:buChar char="v"/>
            </a:pPr>
            <a:r>
              <a:rPr lang="en-US" dirty="0" smtClean="0"/>
              <a:t>Evacuation </a:t>
            </a:r>
          </a:p>
          <a:p>
            <a:pPr>
              <a:buFont typeface="Wingdings" pitchFamily="2" charset="2"/>
              <a:buChar char="v"/>
            </a:pPr>
            <a:r>
              <a:rPr lang="en-US" dirty="0" smtClean="0"/>
              <a:t>Search and rescue </a:t>
            </a:r>
          </a:p>
          <a:p>
            <a:endParaRPr lang="en-US" dirty="0"/>
          </a:p>
        </p:txBody>
      </p:sp>
      <p:sp>
        <p:nvSpPr>
          <p:cNvPr id="7" name="TextBox 6"/>
          <p:cNvSpPr txBox="1"/>
          <p:nvPr/>
        </p:nvSpPr>
        <p:spPr>
          <a:xfrm>
            <a:off x="4953000" y="4953000"/>
            <a:ext cx="4191000" cy="369332"/>
          </a:xfrm>
          <a:prstGeom prst="rect">
            <a:avLst/>
          </a:prstGeom>
          <a:noFill/>
        </p:spPr>
        <p:txBody>
          <a:bodyPr wrap="square" rtlCol="0">
            <a:spAutoFit/>
          </a:bodyPr>
          <a:lstStyle/>
          <a:p>
            <a:r>
              <a:rPr lang="en-US" dirty="0" smtClean="0"/>
              <a:t>Relief goods distribution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377</TotalTime>
  <Words>558</Words>
  <Application>Microsoft Office PowerPoint</Application>
  <PresentationFormat>On-screen Show (4:3)</PresentationFormat>
  <Paragraphs>52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Verve</vt:lpstr>
      <vt:lpstr>Floods in Bangladesh</vt:lpstr>
      <vt:lpstr>Flooding in Bangladesh</vt:lpstr>
      <vt:lpstr>What are the Physical Causes of Flooding</vt:lpstr>
      <vt:lpstr>What are the Human Causes of Flooding</vt:lpstr>
      <vt:lpstr>Case Study 1998 Floods</vt:lpstr>
      <vt:lpstr>Primary effects</vt:lpstr>
      <vt:lpstr>Secondary effects</vt:lpstr>
      <vt:lpstr>Responses to Flooding</vt:lpstr>
      <vt:lpstr>Immediate Responses</vt:lpstr>
      <vt:lpstr>Long Term Responses to flooding</vt:lpstr>
      <vt:lpstr>Long term Responses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Flooding in Bangladesh</dc:title>
  <dc:creator>piers.tainsh</dc:creator>
  <cp:lastModifiedBy>Guest</cp:lastModifiedBy>
  <cp:revision>27</cp:revision>
  <dcterms:created xsi:type="dcterms:W3CDTF">2011-02-14T18:38:14Z</dcterms:created>
  <dcterms:modified xsi:type="dcterms:W3CDTF">2011-02-20T23:22:13Z</dcterms:modified>
</cp:coreProperties>
</file>